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97" r:id="rId3"/>
    <p:sldId id="296" r:id="rId4"/>
    <p:sldId id="301" r:id="rId5"/>
    <p:sldId id="298" r:id="rId6"/>
    <p:sldId id="299" r:id="rId7"/>
    <p:sldId id="270" r:id="rId8"/>
    <p:sldId id="300" r:id="rId9"/>
    <p:sldId id="262" r:id="rId10"/>
    <p:sldId id="264" r:id="rId11"/>
    <p:sldId id="265" r:id="rId12"/>
    <p:sldId id="268" r:id="rId13"/>
    <p:sldId id="271" r:id="rId14"/>
    <p:sldId id="302" r:id="rId15"/>
    <p:sldId id="27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29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2022. 8. 31.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7729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2022. 8. 31.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2022. 8. 31.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2022. 8. 31.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2022. 8. 31.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2022. 8. 31.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2022. 8. 31.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2022. 8. 31.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2022. 8. 31.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2022. 8. 31.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2022. 8. 31.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2022. 8. 31.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2022. 8. 31.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tiff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tiff"/><Relationship Id="rId7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2_2022Fall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oin.slack.com/t/wanistats2fall2022/shared_invite/zt-1f1m6tbx3-2~wp6NZRhd780GU09vD6fg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coanlab.github.io/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oin.slack.com/t/wanistats2fall2022/shared_invite/zt-1f1m6tbx3-2~wp6NZRhd780GU09vD6fg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2.tiff"/><Relationship Id="rId7" Type="http://schemas.openxmlformats.org/officeDocument/2006/relationships/image" Target="../media/image9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oin.slack.com/t/wanistats2fall2022/shared_invite/zt-1f1m6tbx3-2~wp6NZRhd780GU09vD6fg" TargetMode="External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12.tiff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1637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Biostats and Big Data 2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109181" y="2120740"/>
            <a:ext cx="397365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Class overview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98031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756" y="2141016"/>
            <a:ext cx="5000503" cy="39775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531" y="2141016"/>
            <a:ext cx="4598250" cy="40451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B6C8EB-A0C7-414B-885E-C9EF14E7859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</a:p>
        </p:txBody>
      </p:sp>
    </p:spTree>
    <p:extLst>
      <p:ext uri="{BB962C8B-B14F-4D97-AF65-F5344CB8AC3E}">
        <p14:creationId xmlns:p14="http://schemas.microsoft.com/office/powerpoint/2010/main" val="224125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412915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and more people are creating and sharing a GitHub repository for their research and publications: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1823DF-4152-5C4D-8776-BE41A11F6A6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</a:p>
        </p:txBody>
      </p:sp>
    </p:spTree>
    <p:extLst>
      <p:ext uri="{BB962C8B-B14F-4D97-AF65-F5344CB8AC3E}">
        <p14:creationId xmlns:p14="http://schemas.microsoft.com/office/powerpoint/2010/main" val="12640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412915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and more people are creating and sharing a GitHub repository for their research and publications: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Woo &amp; Wager, 2016, PAIN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9005" y="443693"/>
            <a:ext cx="4743629" cy="57533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3633" y="2895167"/>
            <a:ext cx="5240815" cy="114826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779674" y="5822305"/>
            <a:ext cx="4743629" cy="3654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F9111B-6662-F54F-909C-0EE2CDF7C1BC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</a:p>
        </p:txBody>
      </p:sp>
    </p:spTree>
    <p:extLst>
      <p:ext uri="{BB962C8B-B14F-4D97-AF65-F5344CB8AC3E}">
        <p14:creationId xmlns:p14="http://schemas.microsoft.com/office/powerpoint/2010/main" val="359894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61205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Our class website: </a:t>
            </a:r>
            <a:r>
              <a:rPr lang="en-US" altLang="ko-K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6"/>
              </a:rPr>
              <a:t>https://github.com/wanirepo/Stats2_2022Fall</a:t>
            </a:r>
            <a:r>
              <a:rPr lang="en-US" altLang="ko-K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README.md</a:t>
            </a:r>
            <a:r>
              <a:rPr lang="en-US" altLang="ko-K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the syllabus.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Let’s visit the website and read the syllabus together.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55C342-A725-6940-86D0-87D9D874C8F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29D2C3-5407-676C-BD94-46B21D77AC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8930" y="1313165"/>
            <a:ext cx="6092553" cy="566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934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962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Lastly,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55C342-A725-6940-86D0-87D9D874C8F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1E427D-10DB-101C-1446-A9168E22DC8A}"/>
              </a:ext>
            </a:extLst>
          </p:cNvPr>
          <p:cNvSpPr txBox="1"/>
          <p:nvPr/>
        </p:nvSpPr>
        <p:spPr>
          <a:xfrm>
            <a:off x="4471260" y="2756857"/>
            <a:ext cx="3249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Jamovi</a:t>
            </a:r>
            <a:r>
              <a:rPr kumimoji="1" lang="en-US" altLang="ko-Kore-K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cloud vs. </a:t>
            </a:r>
            <a:r>
              <a:rPr kumimoji="1" lang="en-US" altLang="ko-Kore-K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Jamovi</a:t>
            </a:r>
            <a:r>
              <a:rPr kumimoji="1" lang="en-US" altLang="ko-Kore-K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local</a:t>
            </a:r>
            <a:endParaRPr kumimoji="1" lang="ko-Kore-KR" alt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74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63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To-do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952560" y="1049851"/>
            <a:ext cx="10103215" cy="1817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Sign up for slack</a:t>
            </a: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https://join.slack.com/t/wanistats2fall2022/shared_invite/zt-1f1m6tbx3-2~wp6NZRhd780GU09vD6fg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</a:t>
            </a:r>
          </a:p>
          <a:p>
            <a:pPr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Watch the “</a:t>
            </a:r>
            <a:r>
              <a:rPr lang="en" altLang="ko-Kore-KR" dirty="0" err="1">
                <a:latin typeface="Seravek Light" charset="0"/>
                <a:ea typeface="Seravek Light" charset="0"/>
                <a:cs typeface="Seravek Light" charset="0"/>
              </a:rPr>
              <a:t>Softwares</a:t>
            </a:r>
            <a:r>
              <a:rPr lang="en" altLang="ko-Kore-KR" dirty="0">
                <a:latin typeface="Seravek Light" charset="0"/>
                <a:ea typeface="Seravek Light" charset="0"/>
                <a:cs typeface="Seravek Light" charset="0"/>
              </a:rPr>
              <a:t> and programming languages” video</a:t>
            </a:r>
            <a:endParaRPr lang="en-US" altLang="ko-Kore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472791-5549-2142-A49D-9AD53531C909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29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1107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Introduction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7EE6C9-CD39-B149-AFAD-D6141FEEDEA1}"/>
              </a:ext>
            </a:extLst>
          </p:cNvPr>
          <p:cNvSpPr/>
          <p:nvPr/>
        </p:nvSpPr>
        <p:spPr>
          <a:xfrm>
            <a:off x="216491" y="1432198"/>
            <a:ext cx="2339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1400" dirty="0">
                <a:latin typeface="Seravek Light" panose="020B0503040000020004" pitchFamily="34" charset="0"/>
                <a:hlinkClick r:id="rId6"/>
              </a:rPr>
              <a:t>https://cocoanlab.github.io/</a:t>
            </a:r>
            <a:endParaRPr lang="ko-Kore-KR" altLang="en-US" sz="1400" dirty="0">
              <a:latin typeface="Seravek Light" panose="020B05030400000200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93882E-E926-D045-9AD3-DA75AAAB5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1629" y="427850"/>
            <a:ext cx="7173880" cy="62218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E0ACBE-6F9D-5244-BF46-5D66A9060CD2}"/>
              </a:ext>
            </a:extLst>
          </p:cNvPr>
          <p:cNvSpPr txBox="1"/>
          <p:nvPr/>
        </p:nvSpPr>
        <p:spPr>
          <a:xfrm>
            <a:off x="226430" y="1112561"/>
            <a:ext cx="1299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Seravek Light" panose="020B0503040000020004" pitchFamily="34" charset="0"/>
              </a:rPr>
              <a:t>Lab webpage</a:t>
            </a:r>
            <a:endParaRPr kumimoji="1" lang="ko-Kore-KR" altLang="en-US" sz="1600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52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F5E40F-9D1E-F045-B902-AF287950C6D9}"/>
              </a:ext>
            </a:extLst>
          </p:cNvPr>
          <p:cNvSpPr/>
          <p:nvPr/>
        </p:nvSpPr>
        <p:spPr>
          <a:xfrm>
            <a:off x="216491" y="222608"/>
            <a:ext cx="26816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15" name="텍스트 상자 2">
            <a:extLst>
              <a:ext uri="{FF2B5EF4-FFF2-40B4-BE49-F238E27FC236}">
                <a16:creationId xmlns:a16="http://schemas.microsoft.com/office/drawing/2014/main" id="{0A80084F-45E7-9043-AEB9-D6114E5D2E59}"/>
              </a:ext>
            </a:extLst>
          </p:cNvPr>
          <p:cNvSpPr txBox="1"/>
          <p:nvPr/>
        </p:nvSpPr>
        <p:spPr>
          <a:xfrm>
            <a:off x="853258" y="968903"/>
            <a:ext cx="10646315" cy="403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Biostats and Big data… and this is the Biostats and Big data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II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Class code: GBE 3072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Room: Computer room (86103) at N-center 1</a:t>
            </a:r>
            <a:r>
              <a:rPr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st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floor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“Biostats and Big data” focuses on the “conceptual” aspects of basic statistics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“Biostats and Big data II” will focus more on the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“hands-on”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aspects of basic statistics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will learn basic statistics frequently used in research papers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will learn how to read the results, how to run the analyses, and how to report the results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3R: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ead,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un, and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eport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– this is the learning goal of this course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C38ED3-5461-2943-89B8-ED029D2FB0AC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09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78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3R: Read, Run, Report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6E96F-FB56-6349-BEA5-C9C82DBD0C6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AF653A-132E-CE4D-9675-EFD40E68F2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04" y="2153145"/>
            <a:ext cx="5230105" cy="4533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텍스트 상자 2">
            <a:extLst>
              <a:ext uri="{FF2B5EF4-FFF2-40B4-BE49-F238E27FC236}">
                <a16:creationId xmlns:a16="http://schemas.microsoft.com/office/drawing/2014/main" id="{D250B4E1-611A-0B4D-B318-11B4972397E0}"/>
              </a:ext>
            </a:extLst>
          </p:cNvPr>
          <p:cNvSpPr txBox="1"/>
          <p:nvPr/>
        </p:nvSpPr>
        <p:spPr>
          <a:xfrm>
            <a:off x="1127142" y="937675"/>
            <a:ext cx="10312375" cy="931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will start with these two papers!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Apple SD Gothic Neo" panose="02000300000000000000" pitchFamily="2" charset="-127"/>
                <a:cs typeface="Seravek Light" charset="0"/>
              </a:rPr>
              <a:t>Similar tasks, paradigms... I will explain the details of the papers next week</a:t>
            </a:r>
            <a:r>
              <a:rPr lang="en-US" altLang="ko-KR" dirty="0">
                <a:latin typeface="Seravek Light" panose="020B0503040000020004" pitchFamily="34" charset="0"/>
                <a:ea typeface="Apple SD Gothic Neo" panose="02000300000000000000" pitchFamily="2" charset="-127"/>
                <a:cs typeface="Seravek Light" charset="0"/>
              </a:rPr>
              <a:t>, but let’s take a brief look!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51BA1-B272-7545-A673-CE7AC8D389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9500" y="2153145"/>
            <a:ext cx="5439080" cy="4533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83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F5E40F-9D1E-F045-B902-AF287950C6D9}"/>
              </a:ext>
            </a:extLst>
          </p:cNvPr>
          <p:cNvSpPr/>
          <p:nvPr/>
        </p:nvSpPr>
        <p:spPr>
          <a:xfrm>
            <a:off x="216491" y="222608"/>
            <a:ext cx="17479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Textbooks</a:t>
            </a:r>
          </a:p>
        </p:txBody>
      </p:sp>
      <p:sp>
        <p:nvSpPr>
          <p:cNvPr id="15" name="텍스트 상자 2">
            <a:extLst>
              <a:ext uri="{FF2B5EF4-FFF2-40B4-BE49-F238E27FC236}">
                <a16:creationId xmlns:a16="http://schemas.microsoft.com/office/drawing/2014/main" id="{0A80084F-45E7-9043-AEB9-D6114E5D2E59}"/>
              </a:ext>
            </a:extLst>
          </p:cNvPr>
          <p:cNvSpPr txBox="1"/>
          <p:nvPr/>
        </p:nvSpPr>
        <p:spPr>
          <a:xfrm>
            <a:off x="853258" y="968903"/>
            <a:ext cx="10646315" cy="314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Textbook: we will keep using the stats textbook of the “Biostats and Big data” class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"Stats: Data and Models" by De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Velleman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and Bock, Fourth Edition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But we will also use “Statistical Thinking for the 21st Century” by Russell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Poldrack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is the online book (free!!)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You can also download PDF or EPUB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33A78B-E144-4946-B8E5-27CC98BA2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8025" y="968903"/>
            <a:ext cx="2146680" cy="274368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5CC8EA8-C862-F349-ABE3-9597996C8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8185" y="2997473"/>
            <a:ext cx="5231388" cy="3583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E7893F-1DA1-9D46-822F-A4E6CBE77653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29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F5E40F-9D1E-F045-B902-AF287950C6D9}"/>
              </a:ext>
            </a:extLst>
          </p:cNvPr>
          <p:cNvSpPr/>
          <p:nvPr/>
        </p:nvSpPr>
        <p:spPr>
          <a:xfrm>
            <a:off x="216491" y="222608"/>
            <a:ext cx="5429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Web-based platforms for the class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C8348-D7A2-0146-BD67-EB0C2DAE4F99}"/>
              </a:ext>
            </a:extLst>
          </p:cNvPr>
          <p:cNvSpPr/>
          <p:nvPr/>
        </p:nvSpPr>
        <p:spPr>
          <a:xfrm>
            <a:off x="769190" y="1243295"/>
            <a:ext cx="11026569" cy="2704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will use two useful web-based platforms for the class: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Medium" charset="0"/>
                <a:ea typeface="Seravek Medium" charset="0"/>
                <a:cs typeface="Seravek Medium" charset="0"/>
              </a:rPr>
              <a:t>Slack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 class-related discussion and questions</a:t>
            </a:r>
          </a:p>
          <a:p>
            <a:pPr lvl="2"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https://join.slack.com/t/wanistats2fall2022/shared_invite/zt-1f1m6tbx3-2~wp6NZRhd780GU09vD6fg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</a:t>
            </a:r>
          </a:p>
          <a:p>
            <a:pPr lvl="1">
              <a:lnSpc>
                <a:spcPct val="160000"/>
              </a:lnSpc>
            </a:pPr>
            <a:endParaRPr lang="en-US" altLang="ko-KR" dirty="0">
              <a:latin typeface="Seravek Medium" charset="0"/>
              <a:ea typeface="Seravek Medium" charset="0"/>
              <a:cs typeface="Seravek Medium" charset="0"/>
            </a:endParaRPr>
          </a:p>
          <a:p>
            <a:pPr lvl="1">
              <a:lnSpc>
                <a:spcPct val="160000"/>
              </a:lnSpc>
            </a:pPr>
            <a:r>
              <a:rPr lang="en-US" altLang="ko-KR" dirty="0">
                <a:latin typeface="Seravek Medium" charset="0"/>
                <a:ea typeface="Seravek Medium" charset="0"/>
                <a:cs typeface="Seravek Medium" charset="0"/>
              </a:rPr>
              <a:t>2.</a:t>
            </a:r>
            <a:r>
              <a:rPr lang="ko-KR" altLang="en-US" dirty="0">
                <a:latin typeface="Seravek Medium" charset="0"/>
                <a:ea typeface="Seravek Medium" charset="0"/>
                <a:cs typeface="Seravek Medium" charset="0"/>
              </a:rPr>
              <a:t>   </a:t>
            </a:r>
            <a:r>
              <a:rPr lang="en-US" altLang="ko-KR" dirty="0">
                <a:latin typeface="Seravek Medium" charset="0"/>
                <a:ea typeface="Seravek Medium" charset="0"/>
                <a:cs typeface="Seravek Medium" charset="0"/>
              </a:rPr>
              <a:t>GitHub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for posting class-related materials, assignments, data, codes,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etc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DFAEEA-32B1-8346-87B0-5A48AEB5B11F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72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7" y="989045"/>
            <a:ext cx="10947688" cy="137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A great platform for team communications</a:t>
            </a:r>
          </a:p>
          <a:p>
            <a:pPr lvl="2">
              <a:lnSpc>
                <a:spcPct val="160000"/>
              </a:lnSpc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You can sign up for the class through this link: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https://join.slack.com/t/wanistats2fall2022/shared_invite/zt-1f1m6tbx3-2~wp6NZRhd780GU09vD6fg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1C4F88-7DB3-BD42-A375-0DDE6BB07821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23B5CA1-808A-B440-8981-D661421695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668" b="27283"/>
          <a:stretch/>
        </p:blipFill>
        <p:spPr>
          <a:xfrm>
            <a:off x="187555" y="257872"/>
            <a:ext cx="2301508" cy="64748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4D08FCB-FA16-1C4D-AB48-5BAC6EDB2A69}"/>
              </a:ext>
            </a:extLst>
          </p:cNvPr>
          <p:cNvGrpSpPr/>
          <p:nvPr/>
        </p:nvGrpSpPr>
        <p:grpSpPr>
          <a:xfrm>
            <a:off x="327543" y="2727259"/>
            <a:ext cx="4323040" cy="3379346"/>
            <a:chOff x="327543" y="2806850"/>
            <a:chExt cx="4323040" cy="337934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13C0E10-F003-4C49-BB8E-1E8888681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7543" y="2947846"/>
              <a:ext cx="4323040" cy="323835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DC8CB16-95BB-2E44-8582-6F1CCF30794A}"/>
                </a:ext>
              </a:extLst>
            </p:cNvPr>
            <p:cNvSpPr/>
            <p:nvPr/>
          </p:nvSpPr>
          <p:spPr>
            <a:xfrm>
              <a:off x="327543" y="2806850"/>
              <a:ext cx="290021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Seravek Light" panose="020B0503040000020004" pitchFamily="34" charset="0"/>
                  <a:ea typeface="Seravek Light" charset="0"/>
                  <a:cs typeface="Seravek Light" charset="0"/>
                </a:rPr>
                <a:t>Works for both desktop and mobile phone</a:t>
              </a:r>
              <a:endParaRPr lang="ko-Kore-KR" altLang="en-US" sz="12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BE78FEF-FBB9-734C-9326-0C94716EA8AF}"/>
              </a:ext>
            </a:extLst>
          </p:cNvPr>
          <p:cNvGrpSpPr/>
          <p:nvPr/>
        </p:nvGrpSpPr>
        <p:grpSpPr>
          <a:xfrm>
            <a:off x="5141471" y="2476776"/>
            <a:ext cx="6830442" cy="3709420"/>
            <a:chOff x="5141471" y="2476776"/>
            <a:chExt cx="6830442" cy="370942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B331106-983E-694A-9020-051366E72929}"/>
                </a:ext>
              </a:extLst>
            </p:cNvPr>
            <p:cNvGrpSpPr/>
            <p:nvPr/>
          </p:nvGrpSpPr>
          <p:grpSpPr>
            <a:xfrm>
              <a:off x="5164342" y="2476776"/>
              <a:ext cx="6807571" cy="3709420"/>
              <a:chOff x="5134063" y="2416586"/>
              <a:chExt cx="6807571" cy="3709420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DC269316-3BEC-EF41-BFA3-6D64B4973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34063" y="2903695"/>
                <a:ext cx="5921650" cy="322231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05436DD5-3C59-5143-BE13-864AE43BA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00647" y="2416586"/>
                <a:ext cx="1640987" cy="291877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68A03A-A40D-FC40-96CA-F1F8F8898FCE}"/>
                </a:ext>
              </a:extLst>
            </p:cNvPr>
            <p:cNvSpPr/>
            <p:nvPr/>
          </p:nvSpPr>
          <p:spPr>
            <a:xfrm>
              <a:off x="5141471" y="2668350"/>
              <a:ext cx="111248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sz="1200" dirty="0">
                  <a:latin typeface="Seravek Light" panose="020B0503040000020004" pitchFamily="34" charset="0"/>
                </a:rPr>
                <a:t>Real examples</a:t>
              </a:r>
              <a:endParaRPr lang="ko-Kore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0804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23B5CA1-808A-B440-8981-D661421695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668" b="27283"/>
          <a:stretch/>
        </p:blipFill>
        <p:spPr>
          <a:xfrm>
            <a:off x="187555" y="257872"/>
            <a:ext cx="2301508" cy="6474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AFBBDA-4D9B-124F-B5DB-AAF0CDFD445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5" name="텍스트 상자 2">
            <a:extLst>
              <a:ext uri="{FF2B5EF4-FFF2-40B4-BE49-F238E27FC236}">
                <a16:creationId xmlns:a16="http://schemas.microsoft.com/office/drawing/2014/main" id="{9B425E11-468E-584B-9C07-A6D28E2B9C95}"/>
              </a:ext>
            </a:extLst>
          </p:cNvPr>
          <p:cNvSpPr txBox="1"/>
          <p:nvPr/>
        </p:nvSpPr>
        <p:spPr>
          <a:xfrm>
            <a:off x="4996000" y="3185247"/>
            <a:ext cx="5762196" cy="48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Please use </a:t>
            </a:r>
            <a:r>
              <a:rPr lang="ko-KR" altLang="en-US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이름</a:t>
            </a: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_</a:t>
            </a:r>
            <a:r>
              <a:rPr lang="ko-KR" altLang="en-US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학번</a:t>
            </a: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! (e.g., </a:t>
            </a:r>
            <a:r>
              <a:rPr lang="ko-KR" altLang="en-US" dirty="0" err="1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우충완</a:t>
            </a: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_123456789</a:t>
            </a: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F3487A-CB2F-C910-975F-673DC2B29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88" y="1362574"/>
            <a:ext cx="3518263" cy="350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1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1627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26" y="1728875"/>
            <a:ext cx="5425938" cy="35895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l="483" t="194" r="2704" b="21362"/>
          <a:stretch/>
        </p:blipFill>
        <p:spPr>
          <a:xfrm>
            <a:off x="6167535" y="1728875"/>
            <a:ext cx="5542385" cy="37575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452E55-8B70-1844-BBD6-DBA3AA51CCA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54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805</Words>
  <Application>Microsoft Macintosh PowerPoint</Application>
  <PresentationFormat>와이드스크린</PresentationFormat>
  <Paragraphs>90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DXKPMStd Bold</vt:lpstr>
      <vt:lpstr>맑은 고딕</vt:lpstr>
      <vt:lpstr>Arial</vt:lpstr>
      <vt:lpstr>Lato</vt:lpstr>
      <vt:lpstr>PT Sans Narrow</vt:lpstr>
      <vt:lpstr>Seravek</vt:lpstr>
      <vt:lpstr>Seravek Light</vt:lpstr>
      <vt:lpstr>Seravek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227</cp:revision>
  <cp:lastPrinted>2021-08-31T23:06:58Z</cp:lastPrinted>
  <dcterms:created xsi:type="dcterms:W3CDTF">2017-08-24T21:55:02Z</dcterms:created>
  <dcterms:modified xsi:type="dcterms:W3CDTF">2022-08-31T05:36:10Z</dcterms:modified>
</cp:coreProperties>
</file>